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8" r:id="rId1"/>
  </p:sldMasterIdLst>
  <p:notesMasterIdLst>
    <p:notesMasterId r:id="rId21"/>
  </p:notesMasterIdLst>
  <p:sldIdLst>
    <p:sldId id="256" r:id="rId2"/>
    <p:sldId id="257" r:id="rId3"/>
    <p:sldId id="258" r:id="rId4"/>
    <p:sldId id="269" r:id="rId5"/>
    <p:sldId id="259" r:id="rId6"/>
    <p:sldId id="267" r:id="rId7"/>
    <p:sldId id="268" r:id="rId8"/>
    <p:sldId id="275" r:id="rId9"/>
    <p:sldId id="260" r:id="rId10"/>
    <p:sldId id="270" r:id="rId11"/>
    <p:sldId id="262" r:id="rId12"/>
    <p:sldId id="271" r:id="rId13"/>
    <p:sldId id="272" r:id="rId14"/>
    <p:sldId id="273" r:id="rId15"/>
    <p:sldId id="276" r:id="rId16"/>
    <p:sldId id="280" r:id="rId17"/>
    <p:sldId id="277" r:id="rId18"/>
    <p:sldId id="278" r:id="rId19"/>
    <p:sldId id="279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5A9FD"/>
    <a:srgbClr val="CC99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7ABCD2-1961-4B5E-9470-5E601CBBEB59}" type="datetimeFigureOut">
              <a:rPr lang="en-US" smtClean="0"/>
              <a:pPr/>
              <a:t>10/21/2017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0719DE-E881-4682-99E5-3EA4F5C604C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719DE-E881-4682-99E5-3EA4F5C604C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719DE-E881-4682-99E5-3EA4F5C604CD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719DE-E881-4682-99E5-3EA4F5C604CD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0D705-D8C6-4DD2-A6CE-9F702ED27658}" type="datetimeFigureOut">
              <a:rPr lang="en-US" smtClean="0"/>
              <a:pPr/>
              <a:t>10/21/2017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5A20A-F81A-4A2D-9ADB-205C3BB49A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0D705-D8C6-4DD2-A6CE-9F702ED27658}" type="datetimeFigureOut">
              <a:rPr lang="en-US" smtClean="0"/>
              <a:pPr/>
              <a:t>10/21/2017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5A20A-F81A-4A2D-9ADB-205C3BB49A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0D705-D8C6-4DD2-A6CE-9F702ED27658}" type="datetimeFigureOut">
              <a:rPr lang="en-US" smtClean="0"/>
              <a:pPr/>
              <a:t>10/21/2017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5A20A-F81A-4A2D-9ADB-205C3BB49A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0D705-D8C6-4DD2-A6CE-9F702ED27658}" type="datetimeFigureOut">
              <a:rPr lang="en-US" smtClean="0"/>
              <a:pPr/>
              <a:t>10/21/2017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5A20A-F81A-4A2D-9ADB-205C3BB49A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0D705-D8C6-4DD2-A6CE-9F702ED27658}" type="datetimeFigureOut">
              <a:rPr lang="en-US" smtClean="0"/>
              <a:pPr/>
              <a:t>10/21/2017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5A20A-F81A-4A2D-9ADB-205C3BB49A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0D705-D8C6-4DD2-A6CE-9F702ED27658}" type="datetimeFigureOut">
              <a:rPr lang="en-US" smtClean="0"/>
              <a:pPr/>
              <a:t>10/21/2017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5A20A-F81A-4A2D-9ADB-205C3BB49A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0D705-D8C6-4DD2-A6CE-9F702ED27658}" type="datetimeFigureOut">
              <a:rPr lang="en-US" smtClean="0"/>
              <a:pPr/>
              <a:t>10/21/2017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5A20A-F81A-4A2D-9ADB-205C3BB49A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0D705-D8C6-4DD2-A6CE-9F702ED27658}" type="datetimeFigureOut">
              <a:rPr lang="en-US" smtClean="0"/>
              <a:pPr/>
              <a:t>10/21/2017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5A20A-F81A-4A2D-9ADB-205C3BB49A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0D705-D8C6-4DD2-A6CE-9F702ED27658}" type="datetimeFigureOut">
              <a:rPr lang="en-US" smtClean="0"/>
              <a:pPr/>
              <a:t>10/21/2017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5A20A-F81A-4A2D-9ADB-205C3BB49A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0D705-D8C6-4DD2-A6CE-9F702ED27658}" type="datetimeFigureOut">
              <a:rPr lang="en-US" smtClean="0"/>
              <a:pPr/>
              <a:t>10/21/2017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5A20A-F81A-4A2D-9ADB-205C3BB49A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0D705-D8C6-4DD2-A6CE-9F702ED27658}" type="datetimeFigureOut">
              <a:rPr lang="en-US" smtClean="0"/>
              <a:pPr/>
              <a:t>10/21/2017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0F5A20A-F81A-4A2D-9ADB-205C3BB49A4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010D705-D8C6-4DD2-A6CE-9F702ED27658}" type="datetimeFigureOut">
              <a:rPr lang="en-US" smtClean="0"/>
              <a:pPr/>
              <a:t>10/21/2017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0F5A20A-F81A-4A2D-9ADB-205C3BB49A4D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transition>
    <p:wedge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24000" y="609600"/>
            <a:ext cx="5562600" cy="1280160"/>
          </a:xfr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prstTxWarp prst="textInflateTop">
              <a:avLst/>
            </a:prstTxWarp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440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reflection blurRad="12700" stA="50000" endPos="50000" dist="5000" dir="5400000" sy="-100000" rotWithShape="0"/>
                </a:effectLst>
              </a:rPr>
              <a:t>Performing Calculations on Data</a:t>
            </a:r>
            <a:endParaRPr lang="en-US" sz="440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glow rad="101600">
                  <a:schemeClr val="accent4">
                    <a:satMod val="175000"/>
                    <a:alpha val="40000"/>
                  </a:schemeClr>
                </a:glow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762000" y="2438400"/>
            <a:ext cx="7543800" cy="3657600"/>
          </a:xfr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buNone/>
            </a:pPr>
            <a:r>
              <a:rPr lang="en-US" sz="2400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Objectives</a:t>
            </a:r>
          </a:p>
          <a:p>
            <a:pPr>
              <a:buFont typeface="Wingdings" pitchFamily="2" charset="2"/>
              <a:buChar char="Ø"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Name group of data</a:t>
            </a:r>
          </a:p>
          <a:p>
            <a:pPr>
              <a:buFont typeface="Wingdings" pitchFamily="2" charset="2"/>
              <a:buChar char="Ø"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Create formula to calculate values</a:t>
            </a:r>
          </a:p>
          <a:p>
            <a:pPr>
              <a:buFont typeface="Wingdings" pitchFamily="2" charset="2"/>
              <a:buChar char="Ø"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Summarize data that meets specific conditions</a:t>
            </a:r>
          </a:p>
          <a:p>
            <a:pPr>
              <a:buFont typeface="Wingdings" pitchFamily="2" charset="2"/>
              <a:buChar char="Ø"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Find and correct error in calculations</a:t>
            </a:r>
          </a:p>
          <a:p>
            <a:pPr>
              <a:buFont typeface="Wingdings" pitchFamily="2" charset="2"/>
              <a:buChar char="Ø"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		</a:t>
            </a:r>
          </a:p>
          <a:p>
            <a:pPr>
              <a:buFont typeface="Wingdings" pitchFamily="2" charset="2"/>
              <a:buChar char="Ø"/>
            </a:pPr>
            <a:endParaRPr lang="en-US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24000" y="609600"/>
            <a:ext cx="5562600" cy="1280160"/>
          </a:xfr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prstTxWarp prst="textInflateTop">
              <a:avLst/>
            </a:prstTxWarp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440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reflection blurRad="12700" stA="50000" endPos="50000" dist="5000" dir="5400000" sy="-100000" rotWithShape="0"/>
                </a:effectLst>
              </a:rPr>
              <a:t>Changing Document Appearance</a:t>
            </a:r>
            <a:endParaRPr lang="en-US" sz="440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glow rad="101600">
                  <a:schemeClr val="accent4">
                    <a:satMod val="175000"/>
                    <a:alpha val="40000"/>
                  </a:schemeClr>
                </a:glow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762000" y="2438400"/>
            <a:ext cx="7543800" cy="3657600"/>
          </a:xfr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sz="2400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Objectives</a:t>
            </a:r>
          </a:p>
          <a:p>
            <a:pPr>
              <a:buFont typeface="Wingdings" pitchFamily="2" charset="2"/>
              <a:buChar char="Ø"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Format a cell</a:t>
            </a:r>
          </a:p>
          <a:p>
            <a:pPr>
              <a:buFont typeface="Wingdings" pitchFamily="2" charset="2"/>
              <a:buChar char="Ø"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Define Styles</a:t>
            </a:r>
          </a:p>
          <a:p>
            <a:pPr>
              <a:buFont typeface="Wingdings" pitchFamily="2" charset="2"/>
              <a:buChar char="Ø"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Apply a work book Theme</a:t>
            </a:r>
          </a:p>
          <a:p>
            <a:pPr>
              <a:buFont typeface="Wingdings" pitchFamily="2" charset="2"/>
              <a:buChar char="Ø"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Make numbers easier to read</a:t>
            </a:r>
          </a:p>
          <a:p>
            <a:pPr>
              <a:buFont typeface="Wingdings" pitchFamily="2" charset="2"/>
              <a:buChar char="Ø"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Add an image </a:t>
            </a:r>
            <a:r>
              <a:rPr lang="en-US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 a 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document.</a:t>
            </a:r>
          </a:p>
          <a:p>
            <a:pPr>
              <a:buFont typeface="Wingdings" pitchFamily="2" charset="2"/>
              <a:buChar char="Ø"/>
            </a:pP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		</a:t>
            </a:r>
          </a:p>
          <a:p>
            <a:pPr>
              <a:buFont typeface="Wingdings" pitchFamily="2" charset="2"/>
              <a:buChar char="Ø"/>
            </a:pPr>
            <a:endParaRPr lang="en-US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320040"/>
            <a:ext cx="5029200" cy="746760"/>
          </a:xfrm>
        </p:spPr>
        <p:txBody>
          <a:bodyPr>
            <a:normAutofit fontScale="9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dirty="0" err="1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</a:rPr>
              <a:t>Formating</a:t>
            </a:r>
            <a:r>
              <a:rPr lang="en-US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</a:rPr>
              <a:t> Cells</a:t>
            </a:r>
            <a:endParaRPr lang="en-US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7543800" cy="5257800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b="1" dirty="0" smtClean="0">
                <a:solidFill>
                  <a:schemeClr val="tx1"/>
                </a:solidFill>
              </a:rPr>
              <a:t>Selecting cells </a:t>
            </a:r>
          </a:p>
          <a:p>
            <a:pPr>
              <a:buFont typeface="Wingdings" pitchFamily="2" charset="2"/>
              <a:buChar char="Ø"/>
            </a:pPr>
            <a:r>
              <a:rPr lang="en-US" b="1" dirty="0" smtClean="0">
                <a:solidFill>
                  <a:schemeClr val="tx1"/>
                </a:solidFill>
              </a:rPr>
              <a:t>Home tab</a:t>
            </a:r>
          </a:p>
          <a:p>
            <a:pPr>
              <a:buFont typeface="Wingdings" pitchFamily="2" charset="2"/>
              <a:buChar char="Ø"/>
            </a:pPr>
            <a:r>
              <a:rPr lang="en-US" b="1" dirty="0" smtClean="0">
                <a:solidFill>
                  <a:schemeClr val="tx1"/>
                </a:solidFill>
              </a:rPr>
              <a:t>          Font</a:t>
            </a:r>
          </a:p>
          <a:p>
            <a:pPr>
              <a:buFont typeface="Wingdings" pitchFamily="2" charset="2"/>
              <a:buChar char="Ø"/>
            </a:pPr>
            <a:r>
              <a:rPr lang="en-US" b="1" dirty="0" smtClean="0">
                <a:solidFill>
                  <a:schemeClr val="tx1"/>
                </a:solidFill>
              </a:rPr>
              <a:t> Color, Border</a:t>
            </a:r>
          </a:p>
          <a:p>
            <a:pPr>
              <a:buFont typeface="Wingdings" pitchFamily="2" charset="2"/>
              <a:buChar char="ü"/>
            </a:pPr>
            <a:r>
              <a:rPr lang="en-US" b="1" dirty="0" smtClean="0">
                <a:solidFill>
                  <a:schemeClr val="bg1"/>
                </a:solidFill>
              </a:rPr>
              <a:t>For change standard font Calibri</a:t>
            </a:r>
          </a:p>
          <a:p>
            <a:pPr>
              <a:buFont typeface="Wingdings" pitchFamily="2" charset="2"/>
              <a:buChar char="Ø"/>
            </a:pPr>
            <a:r>
              <a:rPr lang="en-US" b="1" dirty="0" smtClean="0">
                <a:solidFill>
                  <a:schemeClr val="tx1"/>
                </a:solidFill>
              </a:rPr>
              <a:t>Micro Soft Office button, </a:t>
            </a:r>
          </a:p>
          <a:p>
            <a:pPr>
              <a:buFont typeface="Wingdings" pitchFamily="2" charset="2"/>
              <a:buChar char="Ø"/>
            </a:pPr>
            <a:r>
              <a:rPr lang="en-US" b="1" dirty="0" smtClean="0">
                <a:solidFill>
                  <a:schemeClr val="tx1"/>
                </a:solidFill>
              </a:rPr>
              <a:t>Excel Option    </a:t>
            </a:r>
          </a:p>
          <a:p>
            <a:pPr>
              <a:buNone/>
            </a:pPr>
            <a:r>
              <a:rPr lang="en-US" b="1" dirty="0" smtClean="0">
                <a:solidFill>
                  <a:schemeClr val="tx1"/>
                </a:solidFill>
              </a:rPr>
              <a:t>                 Popular Page of dialog box</a:t>
            </a:r>
          </a:p>
          <a:p>
            <a:pPr>
              <a:buFont typeface="Wingdings" pitchFamily="2" charset="2"/>
              <a:buChar char="Ø"/>
            </a:pPr>
            <a:r>
              <a:rPr lang="en-US" b="1" dirty="0" smtClean="0">
                <a:solidFill>
                  <a:schemeClr val="tx1"/>
                </a:solidFill>
              </a:rPr>
              <a:t>Choose Values</a:t>
            </a:r>
          </a:p>
          <a:p>
            <a:pPr>
              <a:buFont typeface="Wingdings" pitchFamily="2" charset="2"/>
              <a:buChar char="ü"/>
            </a:pPr>
            <a:r>
              <a:rPr lang="en-US" b="1" dirty="0" smtClean="0">
                <a:solidFill>
                  <a:schemeClr val="tx1"/>
                </a:solidFill>
              </a:rPr>
              <a:t>The new standard font does not take effect until quit Excel &amp; restart the program 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33400" y="457200"/>
            <a:ext cx="7620000" cy="1905000"/>
          </a:xfr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lnSpcReduction="10000"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>
              <a:buNone/>
            </a:pPr>
            <a:r>
              <a:rPr lang="en-US" b="1" spc="150" dirty="0" smtClean="0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Defining Style</a:t>
            </a:r>
          </a:p>
          <a:p>
            <a:pPr>
              <a:buFont typeface="Wingdings" pitchFamily="2" charset="2"/>
              <a:buChar char="Ø"/>
            </a:pPr>
            <a:r>
              <a:rPr lang="en-US" b="1" spc="1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Narrow" pitchFamily="34" charset="0"/>
              </a:rPr>
              <a:t>Home tab </a:t>
            </a:r>
          </a:p>
          <a:p>
            <a:pPr>
              <a:buNone/>
            </a:pPr>
            <a:r>
              <a:rPr lang="en-US" b="1" spc="1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Narrow" pitchFamily="34" charset="0"/>
              </a:rPr>
              <a:t>          styles</a:t>
            </a:r>
          </a:p>
          <a:p>
            <a:pPr>
              <a:buFont typeface="Wingdings" pitchFamily="2" charset="2"/>
              <a:buChar char="Ø"/>
            </a:pPr>
            <a:r>
              <a:rPr lang="en-US" b="1" spc="150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Narrow" pitchFamily="34" charset="0"/>
              </a:rPr>
              <a:t>Cell styles  ( New Style)</a:t>
            </a:r>
          </a:p>
        </p:txBody>
      </p:sp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38400" y="2218015"/>
            <a:ext cx="5334000" cy="4639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2743200"/>
          </a:xfrm>
        </p:spPr>
        <p:txBody>
          <a:bodyPr/>
          <a:lstStyle/>
          <a:p>
            <a:pPr algn="ctr">
              <a:buNone/>
            </a:pPr>
            <a:r>
              <a:rPr lang="en-US" b="1" dirty="0" smtClean="0">
                <a:solidFill>
                  <a:srgbClr val="FF0000"/>
                </a:solidFill>
              </a:rPr>
              <a:t>Applying Work book Themes &amp; Table Styles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Page layout tab</a:t>
            </a:r>
          </a:p>
          <a:p>
            <a:pPr>
              <a:buNone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Themes Group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Themes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select  themes</a:t>
            </a:r>
          </a:p>
          <a:p>
            <a:pPr>
              <a:buFont typeface="Wingdings" pitchFamily="2" charset="2"/>
              <a:buChar char="Ø"/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266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8200" y="990600"/>
            <a:ext cx="3276600" cy="5597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5626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>
              <a:buNone/>
            </a:pPr>
            <a:r>
              <a:rPr lang="en-US" dirty="0" smtClean="0">
                <a:solidFill>
                  <a:srgbClr val="FF0000"/>
                </a:solidFill>
                <a:latin typeface="Algerian" pitchFamily="82" charset="0"/>
              </a:rPr>
              <a:t>Adding Images to a document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tx1"/>
                </a:solidFill>
                <a:latin typeface="Arial Narrow" pitchFamily="34" charset="0"/>
              </a:rPr>
              <a:t>Insert tab</a:t>
            </a:r>
          </a:p>
          <a:p>
            <a:pPr>
              <a:buNone/>
            </a:pPr>
            <a:r>
              <a:rPr lang="en-US" sz="2800" dirty="0" smtClean="0">
                <a:solidFill>
                  <a:schemeClr val="tx1"/>
                </a:solidFill>
                <a:latin typeface="Arial Narrow" pitchFamily="34" charset="0"/>
              </a:rPr>
              <a:t>     Illustration tab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tx1"/>
                </a:solidFill>
                <a:latin typeface="Arial Narrow" pitchFamily="34" charset="0"/>
              </a:rPr>
              <a:t>Picture</a:t>
            </a:r>
          </a:p>
          <a:p>
            <a:pPr>
              <a:buNone/>
            </a:pPr>
            <a:r>
              <a:rPr lang="en-US" sz="2800" dirty="0" smtClean="0">
                <a:solidFill>
                  <a:schemeClr val="tx1"/>
                </a:solidFill>
                <a:latin typeface="Arial Narrow" pitchFamily="34" charset="0"/>
              </a:rPr>
              <a:t>     Select Picture</a:t>
            </a:r>
          </a:p>
          <a:p>
            <a:pPr algn="ctr">
              <a:buNone/>
            </a:pPr>
            <a:r>
              <a:rPr lang="en-US" dirty="0" smtClean="0">
                <a:solidFill>
                  <a:srgbClr val="FF0000"/>
                </a:solidFill>
                <a:latin typeface="Algerian" pitchFamily="82" charset="0"/>
              </a:rPr>
              <a:t>To generate background on a worksheet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tx1"/>
                </a:solidFill>
                <a:latin typeface="Adobe Garamond Pro" pitchFamily="18" charset="0"/>
              </a:rPr>
              <a:t>Page layout  tab</a:t>
            </a:r>
          </a:p>
          <a:p>
            <a:pPr>
              <a:buNone/>
            </a:pPr>
            <a:r>
              <a:rPr lang="en-US" sz="2800" dirty="0" smtClean="0">
                <a:solidFill>
                  <a:schemeClr val="tx1"/>
                </a:solidFill>
                <a:latin typeface="Adobe Garamond Pro" pitchFamily="18" charset="0"/>
              </a:rPr>
              <a:t>     Page setup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tx1"/>
                </a:solidFill>
                <a:latin typeface="Adobe Garamond Pro" pitchFamily="18" charset="0"/>
              </a:rPr>
              <a:t>Background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tx1"/>
                </a:solidFill>
                <a:latin typeface="Adobe Garamond Pro" pitchFamily="18" charset="0"/>
              </a:rPr>
              <a:t>Select image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STARTING  A NEW PRESENTATION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ctr">
              <a:buNone/>
            </a:pPr>
            <a:r>
              <a:rPr lang="en-US" dirty="0" smtClean="0">
                <a:solidFill>
                  <a:srgbClr val="FF0000"/>
                </a:solidFill>
              </a:rPr>
              <a:t>OBJECTIVE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dirty="0" smtClean="0"/>
              <a:t>Quickly create a presentation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dirty="0" smtClean="0"/>
              <a:t>Create presentation based on a ready- made design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dirty="0" smtClean="0"/>
              <a:t>Convert an outline to a presentation</a:t>
            </a:r>
          </a:p>
          <a:p>
            <a:pPr marL="514350" indent="-514350">
              <a:buNone/>
            </a:pPr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85800"/>
            <a:ext cx="8382000" cy="5943600"/>
          </a:xfrm>
        </p:spPr>
        <p:txBody>
          <a:bodyPr/>
          <a:lstStyle/>
          <a:p>
            <a:r>
              <a:rPr lang="en-US" dirty="0" smtClean="0"/>
              <a:t>If we need help with both the presentation content and its look we can download a complete presentation from Microsoft Office Online and then customize it  to meet your needs.</a:t>
            </a:r>
          </a:p>
          <a:p>
            <a:r>
              <a:rPr lang="en-US" dirty="0" smtClean="0"/>
              <a:t>We can use any presentation that you have already defined</a:t>
            </a:r>
          </a:p>
          <a:p>
            <a:r>
              <a:rPr lang="en-US" dirty="0" smtClean="0"/>
              <a:t>If we have content ready but need help with the look of the presentation, we can base your presentation on one of the design templates that comes </a:t>
            </a:r>
            <a:r>
              <a:rPr lang="en-US" smtClean="0"/>
              <a:t>with PowerPoint</a:t>
            </a:r>
            <a:endParaRPr lang="en-US" dirty="0" smtClean="0"/>
          </a:p>
          <a:p>
            <a:r>
              <a:rPr lang="en-US" dirty="0" smtClean="0"/>
              <a:t>If we created an outline of a presentation in Microsoft Office Word, we can import the outline into PowerPoint to create an instant slide show</a:t>
            </a:r>
          </a:p>
          <a:p>
            <a:endParaRPr lang="en-US" dirty="0"/>
          </a:p>
        </p:txBody>
      </p:sp>
    </p:spTree>
  </p:cSld>
  <p:clrMapOvr>
    <a:masterClrMapping/>
  </p:clrMapOvr>
  <p:transition>
    <p:wedg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Quickly creating a presentation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Microsoft Office Button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New</a:t>
            </a:r>
          </a:p>
          <a:p>
            <a:pPr>
              <a:buNone/>
            </a:pPr>
            <a:r>
              <a:rPr lang="en-US" dirty="0" smtClean="0"/>
              <a:t>      Microsoft office online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Presentations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Select option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Download</a:t>
            </a:r>
          </a:p>
          <a:p>
            <a:pPr>
              <a:buNone/>
            </a:pPr>
            <a:r>
              <a:rPr lang="en-US" dirty="0" smtClean="0"/>
              <a:t>     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Creating Presentation Based on Ready-Made Design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dirty="0" smtClean="0"/>
              <a:t>To add new slide after the current slide by clicking Add Slide button in the Slides group on the Home tab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Microsoft office button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New</a:t>
            </a:r>
          </a:p>
          <a:p>
            <a:pPr>
              <a:buNone/>
            </a:pPr>
            <a:r>
              <a:rPr lang="en-US" dirty="0" smtClean="0"/>
              <a:t>       Microsoft office online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Design slides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Select option (in the center pane)</a:t>
            </a:r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Converting an Outline to a presentation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Home tab</a:t>
            </a:r>
          </a:p>
          <a:p>
            <a:pPr>
              <a:buNone/>
            </a:pPr>
            <a:r>
              <a:rPr lang="en-US" dirty="0" smtClean="0"/>
              <a:t>      Slide groups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New Slide arrow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Slide from outline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Convert an outline</a:t>
            </a:r>
          </a:p>
          <a:p>
            <a:pPr>
              <a:buNone/>
            </a:pPr>
            <a:r>
              <a:rPr lang="en-US" dirty="0" smtClean="0"/>
              <a:t>       Overview pane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Outline tab</a:t>
            </a:r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990600"/>
            <a:ext cx="7924800" cy="57150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buNone/>
            </a:pPr>
            <a:r>
              <a:rPr lang="en-US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Naming  group of Data</a:t>
            </a:r>
          </a:p>
          <a:p>
            <a:pPr marL="571500" indent="-571500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Select cells</a:t>
            </a:r>
          </a:p>
          <a:p>
            <a:pPr marL="571500" indent="-571500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Formula tab</a:t>
            </a:r>
          </a:p>
          <a:p>
            <a:pPr marL="571500" indent="-571500">
              <a:buNone/>
            </a:pPr>
            <a:r>
              <a:rPr 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Defined name group</a:t>
            </a:r>
          </a:p>
          <a:p>
            <a:pPr marL="571500" indent="-571500">
              <a:buAutoNum type="arabicPeriod" startAt="3"/>
            </a:pPr>
            <a:r>
              <a:rPr 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Define name</a:t>
            </a:r>
          </a:p>
          <a:p>
            <a:pPr marL="571500" indent="-571500">
              <a:buNone/>
            </a:pPr>
            <a:r>
              <a:rPr 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New name dialog box appear , Type name in the name field.</a:t>
            </a:r>
          </a:p>
          <a:p>
            <a:pPr marL="571500" indent="-571500">
              <a:buNone/>
            </a:pPr>
            <a:r>
              <a:rPr lang="en-US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4.</a:t>
            </a:r>
            <a:r>
              <a:rPr 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Ok</a:t>
            </a:r>
          </a:p>
          <a:p>
            <a:pPr marL="571500" indent="-571500">
              <a:buNone/>
            </a:pPr>
            <a:endParaRPr lang="en-US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571500" indent="-571500">
              <a:buNone/>
            </a:pPr>
            <a:endParaRPr lang="en-US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571500" indent="-571500">
              <a:buNone/>
            </a:pPr>
            <a:endParaRPr lang="en-US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571500" indent="-571500">
              <a:buNone/>
            </a:pPr>
            <a:endParaRPr lang="en-US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571500" indent="-571500">
              <a:buNone/>
            </a:pPr>
            <a:endParaRPr lang="en-US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38400" y="4495800"/>
            <a:ext cx="5306443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229600" cy="5257800"/>
          </a:xfrm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>
              <a:buNone/>
            </a:pPr>
            <a:endParaRPr lang="en-US" b="1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  <a:p>
            <a:pPr marL="514350" indent="-514350" algn="ctr">
              <a:buNone/>
            </a:pPr>
            <a:r>
              <a:rPr lang="en-US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 Black" pitchFamily="34" charset="0"/>
                <a:cs typeface="Aharoni" pitchFamily="2" charset="-79"/>
              </a:rPr>
              <a:t>Creating  Formulas to Calculate Values</a:t>
            </a:r>
          </a:p>
          <a:p>
            <a:pPr marL="514350" indent="-514350">
              <a:buFont typeface="Wingdings" pitchFamily="2" charset="2"/>
              <a:buChar char="ü"/>
            </a:pPr>
            <a:r>
              <a:rPr lang="en-US" dirty="0" smtClean="0">
                <a:ln w="11430"/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Formula begins with equal sign always</a:t>
            </a:r>
          </a:p>
          <a:p>
            <a:pPr marL="514350" indent="-514350">
              <a:buNone/>
            </a:pPr>
            <a:r>
              <a:rPr lang="en-US" dirty="0" smtClean="0">
                <a:ln w="11430"/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    1.Go to Formula Tab</a:t>
            </a:r>
          </a:p>
          <a:p>
            <a:pPr marL="880110" lvl="1" indent="-514350">
              <a:buFont typeface="Wingdings" pitchFamily="2" charset="2"/>
              <a:buChar char="q"/>
            </a:pPr>
            <a:r>
              <a:rPr lang="en-US" dirty="0" smtClean="0">
                <a:ln w="11430"/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Function library</a:t>
            </a:r>
          </a:p>
          <a:p>
            <a:pPr marL="880110" lvl="1" indent="-514350">
              <a:buNone/>
            </a:pPr>
            <a:r>
              <a:rPr lang="en-US" dirty="0" smtClean="0">
                <a:ln w="11430"/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2. Insert  function</a:t>
            </a:r>
          </a:p>
          <a:p>
            <a:pPr marL="880110" lvl="1" indent="-514350">
              <a:buFont typeface="Wingdings" pitchFamily="2" charset="2"/>
              <a:buChar char="q"/>
            </a:pPr>
            <a:r>
              <a:rPr lang="en-US" dirty="0" smtClean="0">
                <a:ln w="11430"/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Dialog box appear with list of files,     choose appropriate function required.</a:t>
            </a:r>
          </a:p>
          <a:p>
            <a:pPr marL="880110" lvl="1" indent="-514350">
              <a:buFont typeface="+mj-lt"/>
              <a:buAutoNum type="arabicPeriod"/>
            </a:pPr>
            <a:endParaRPr lang="en-US" dirty="0" smtClean="0">
              <a:ln w="11430"/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6553200" y="3886200"/>
            <a:ext cx="2286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704088"/>
            <a:ext cx="6248400" cy="2877312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pic>
        <p:nvPicPr>
          <p:cNvPr id="2457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66800" y="533400"/>
            <a:ext cx="657225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46760"/>
          </a:xfrm>
        </p:spPr>
        <p:txBody>
          <a:bodyPr>
            <a:normAutofit fontScale="9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dirty="0" smtClean="0">
                <a:ln w="0"/>
                <a:solidFill>
                  <a:srgbClr val="00B050"/>
                </a:solidFill>
                <a:effectLst>
                  <a:reflection blurRad="12700" stA="50000" endPos="50000" dist="5000" dir="5400000" sy="-100000" rotWithShape="0"/>
                </a:effectLst>
              </a:rPr>
              <a:t>Most used function</a:t>
            </a:r>
            <a:endParaRPr lang="en-US" dirty="0">
              <a:ln w="0"/>
              <a:solidFill>
                <a:srgbClr val="00B05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>
            <a:glow rad="101600">
              <a:schemeClr val="accent2">
                <a:satMod val="175000"/>
                <a:alpha val="40000"/>
              </a:schemeClr>
            </a:glow>
            <a:outerShdw blurRad="63500" dist="38100" dir="5400000" rotWithShape="0">
              <a:srgbClr val="000000">
                <a:alpha val="45000"/>
              </a:srgb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v"/>
            </a:pPr>
            <a:r>
              <a:rPr lang="en-US" sz="3200" dirty="0" smtClean="0">
                <a:solidFill>
                  <a:schemeClr val="tx1"/>
                </a:solidFill>
              </a:rPr>
              <a:t>SUM </a:t>
            </a:r>
          </a:p>
          <a:p>
            <a:pPr>
              <a:buFont typeface="Wingdings" pitchFamily="2" charset="2"/>
              <a:buChar char="v"/>
            </a:pPr>
            <a:r>
              <a:rPr lang="en-US" sz="3200" dirty="0" smtClean="0">
                <a:solidFill>
                  <a:schemeClr val="tx1"/>
                </a:solidFill>
              </a:rPr>
              <a:t>AVERAGE</a:t>
            </a:r>
          </a:p>
          <a:p>
            <a:pPr>
              <a:buFont typeface="Wingdings" pitchFamily="2" charset="2"/>
              <a:buChar char="v"/>
            </a:pPr>
            <a:r>
              <a:rPr lang="en-US" sz="3200" dirty="0" smtClean="0">
                <a:solidFill>
                  <a:schemeClr val="tx1"/>
                </a:solidFill>
              </a:rPr>
              <a:t>COUNT</a:t>
            </a:r>
          </a:p>
          <a:p>
            <a:pPr>
              <a:buFont typeface="Wingdings" pitchFamily="2" charset="2"/>
              <a:buChar char="v"/>
            </a:pPr>
            <a:r>
              <a:rPr lang="en-US" sz="3200" dirty="0" smtClean="0">
                <a:solidFill>
                  <a:schemeClr val="tx1"/>
                </a:solidFill>
              </a:rPr>
              <a:t> MAX</a:t>
            </a:r>
          </a:p>
          <a:p>
            <a:pPr>
              <a:buFont typeface="Wingdings" pitchFamily="2" charset="2"/>
              <a:buChar char="v"/>
            </a:pPr>
            <a:r>
              <a:rPr lang="en-US" sz="3200" dirty="0" smtClean="0">
                <a:solidFill>
                  <a:schemeClr val="tx1"/>
                </a:solidFill>
              </a:rPr>
              <a:t>MIN</a:t>
            </a:r>
          </a:p>
          <a:p>
            <a:pPr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tx1"/>
                </a:solidFill>
              </a:rPr>
              <a:t>         </a:t>
            </a:r>
            <a:endParaRPr lang="en-US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010400" cy="1143000"/>
          </a:xfrm>
        </p:spPr>
        <p:txBody>
          <a:bodyPr>
            <a:normAutofit fontScale="90000"/>
            <a:scene3d>
              <a:camera prst="obliqueBottomRight"/>
              <a:lightRig rig="contrasting" dir="t">
                <a:rot lat="0" lon="0" rev="4500000"/>
              </a:lightRig>
            </a:scene3d>
            <a:sp3d extrusionH="57150" contourW="6350" prstMaterial="metal">
              <a:bevelT w="127000" h="31750" prst="angle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en-US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en-US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en-US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en-US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en-US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en-US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en-US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en-US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en-US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en-US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en-US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en-US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en-US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en-US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en-US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en-US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en-US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en-US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en-US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en-US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en-US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en-US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en-US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en-US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en-US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en-US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en-US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en-US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en-US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en-US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en-US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en-US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en-US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en-US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en-US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en-US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en-US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en-US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en-US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en-US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en-US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en-US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en-US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en-US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en-US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en-US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en-US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en-US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en-US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en-US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en-US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en-US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en-US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en-US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en-US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en-US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en-US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en-US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en-US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en-US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en-US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endParaRPr lang="en-US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838200"/>
            <a:ext cx="7696200" cy="4953000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>
              <a:buNone/>
            </a:pPr>
            <a:endParaRPr lang="en-US" sz="2000" dirty="0" smtClean="0">
              <a:solidFill>
                <a:schemeClr val="tx1"/>
              </a:solidFill>
            </a:endParaRPr>
          </a:p>
          <a:p>
            <a:pPr fontAlgn="t">
              <a:buNone/>
            </a:pPr>
            <a:endParaRPr lang="en-US" sz="2000" dirty="0" smtClean="0">
              <a:solidFill>
                <a:schemeClr val="tx1"/>
              </a:solidFill>
            </a:endParaRPr>
          </a:p>
          <a:p>
            <a:pPr fontAlgn="t">
              <a:buNone/>
            </a:pPr>
            <a:endParaRPr lang="en-US" sz="2000" dirty="0" smtClean="0">
              <a:solidFill>
                <a:schemeClr val="tx1"/>
              </a:solidFill>
            </a:endParaRPr>
          </a:p>
          <a:p>
            <a:pPr fontAlgn="t">
              <a:buNone/>
            </a:pPr>
            <a:endParaRPr lang="en-US" sz="2000" dirty="0" smtClean="0">
              <a:solidFill>
                <a:schemeClr val="tx1"/>
              </a:solidFill>
            </a:endParaRPr>
          </a:p>
          <a:p>
            <a:r>
              <a:rPr lang="en-US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Name range applicable in formula</a:t>
            </a:r>
          </a:p>
          <a:p>
            <a:r>
              <a:rPr lang="en-US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Use absolute reference in formula to copy formula from formula bar.</a:t>
            </a:r>
          </a:p>
          <a:p>
            <a:pPr>
              <a:buNone/>
            </a:pPr>
            <a:endParaRPr lang="en-US" sz="2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endParaRPr lang="en-US" sz="2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endParaRPr lang="en-US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7467600" cy="5791200"/>
          </a:xfrm>
        </p:spPr>
        <p:style>
          <a:lnRef idx="0">
            <a:schemeClr val="accent6"/>
          </a:lnRef>
          <a:fillRef idx="1002">
            <a:schemeClr val="dk2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fontAlgn="t">
              <a:buNone/>
            </a:pPr>
            <a:r>
              <a:rPr lang="en-US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Black" pitchFamily="34" charset="0"/>
              </a:rPr>
              <a:t>Finding and correcting errors in calculation</a:t>
            </a:r>
          </a:p>
          <a:p>
            <a:pPr fontAlgn="t">
              <a:buNone/>
            </a:pPr>
            <a:endParaRPr lang="en-US" sz="2400" dirty="0" smtClean="0">
              <a:solidFill>
                <a:schemeClr val="tx1"/>
              </a:solidFill>
            </a:endParaRPr>
          </a:p>
          <a:p>
            <a:pPr fontAlgn="t">
              <a:buNone/>
            </a:pPr>
            <a:endParaRPr lang="en-US" sz="2400" dirty="0" smtClean="0">
              <a:solidFill>
                <a:schemeClr val="tx1"/>
              </a:solidFill>
            </a:endParaRPr>
          </a:p>
          <a:p>
            <a:pPr fontAlgn="t">
              <a:buBlip>
                <a:blip r:embed="rId2"/>
              </a:buBlip>
            </a:pPr>
            <a:r>
              <a:rPr lang="en-US" sz="24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Narrow" pitchFamily="34" charset="0"/>
              </a:rPr>
              <a:t>When cell with an erroneous formula is the active cell, error message appear by clicking error  button</a:t>
            </a:r>
          </a:p>
          <a:p>
            <a:pPr fontAlgn="t">
              <a:buNone/>
            </a:pPr>
            <a:r>
              <a:rPr lang="en-US" sz="24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Narrow" pitchFamily="34" charset="0"/>
              </a:rPr>
              <a:t>                                                                                                                 </a:t>
            </a:r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71800" y="2819400"/>
            <a:ext cx="3824984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Most  common error codes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Error  Code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Description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#####</a:t>
            </a:r>
          </a:p>
          <a:p>
            <a:endParaRPr lang="en-US" dirty="0" smtClean="0"/>
          </a:p>
          <a:p>
            <a:r>
              <a:rPr lang="en-US" dirty="0" smtClean="0"/>
              <a:t>#VALUE!</a:t>
            </a:r>
          </a:p>
          <a:p>
            <a:endParaRPr lang="en-US" dirty="0" smtClean="0"/>
          </a:p>
          <a:p>
            <a:r>
              <a:rPr lang="en-US" dirty="0" smtClean="0"/>
              <a:t>#NAME?</a:t>
            </a:r>
          </a:p>
          <a:p>
            <a:endParaRPr lang="en-US" dirty="0" smtClean="0"/>
          </a:p>
          <a:p>
            <a:r>
              <a:rPr lang="en-US" dirty="0" smtClean="0"/>
              <a:t>#REF!</a:t>
            </a:r>
          </a:p>
          <a:p>
            <a:endParaRPr lang="en-US" dirty="0" smtClean="0"/>
          </a:p>
          <a:p>
            <a:r>
              <a:rPr lang="en-US" dirty="0" smtClean="0"/>
              <a:t>#DIV/0!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Column is not wide enough to display  the value</a:t>
            </a:r>
          </a:p>
          <a:p>
            <a:r>
              <a:rPr lang="en-US" dirty="0" smtClean="0"/>
              <a:t>Formula with wrong type of argument</a:t>
            </a:r>
          </a:p>
          <a:p>
            <a:r>
              <a:rPr lang="en-US" dirty="0" smtClean="0"/>
              <a:t>Formula contains text that doesn’t recognize</a:t>
            </a:r>
          </a:p>
          <a:p>
            <a:r>
              <a:rPr lang="en-US" dirty="0" smtClean="0"/>
              <a:t>Formula refers to a cell  doesn’t exist</a:t>
            </a:r>
          </a:p>
          <a:p>
            <a:endParaRPr lang="en-US" dirty="0" smtClean="0"/>
          </a:p>
          <a:p>
            <a:r>
              <a:rPr lang="en-US" dirty="0" smtClean="0"/>
              <a:t>Formula attempts to divide  0</a:t>
            </a:r>
          </a:p>
          <a:p>
            <a:endParaRPr lang="en-US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320040"/>
            <a:ext cx="3429000" cy="822960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440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PRECEDENTS</a:t>
            </a:r>
            <a:endParaRPr lang="en-US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001000" cy="5410200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To see which </a:t>
            </a:r>
            <a:r>
              <a:rPr lang="en-US" dirty="0" err="1" smtClean="0"/>
              <a:t>formuls</a:t>
            </a:r>
            <a:r>
              <a:rPr lang="en-US" dirty="0" smtClean="0"/>
              <a:t> refer to the values in the selected cell, use Trace Dependence; to see which cell provide values for the formula in the active cell, use Trace </a:t>
            </a:r>
            <a:r>
              <a:rPr lang="en-US" dirty="0" err="1" smtClean="0"/>
              <a:t>Presidence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3581400"/>
            <a:ext cx="7381875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651</TotalTime>
  <Words>574</Words>
  <Application>Microsoft Office PowerPoint</Application>
  <PresentationFormat>On-screen Show (4:3)</PresentationFormat>
  <Paragraphs>142</Paragraphs>
  <Slides>19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Flow</vt:lpstr>
      <vt:lpstr>Performing Calculations on Data</vt:lpstr>
      <vt:lpstr>Slide 2</vt:lpstr>
      <vt:lpstr>Slide 3</vt:lpstr>
      <vt:lpstr>Slide 4</vt:lpstr>
      <vt:lpstr>Most used function</vt:lpstr>
      <vt:lpstr>                               </vt:lpstr>
      <vt:lpstr>Slide 7</vt:lpstr>
      <vt:lpstr>Most  common error codes</vt:lpstr>
      <vt:lpstr>PRECEDENTS</vt:lpstr>
      <vt:lpstr>Changing Document Appearance</vt:lpstr>
      <vt:lpstr>Formating Cells</vt:lpstr>
      <vt:lpstr>Slide 12</vt:lpstr>
      <vt:lpstr>Slide 13</vt:lpstr>
      <vt:lpstr>Slide 14</vt:lpstr>
      <vt:lpstr>STARTING  A NEW PRESENTATION </vt:lpstr>
      <vt:lpstr>Slide 16</vt:lpstr>
      <vt:lpstr>Quickly creating a presentation</vt:lpstr>
      <vt:lpstr>Creating Presentation Based on Ready-Made Design </vt:lpstr>
      <vt:lpstr>Converting an Outline to a presentation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VIRUSES</dc:title>
  <dc:creator>usert</dc:creator>
  <cp:lastModifiedBy>mathsstaff</cp:lastModifiedBy>
  <cp:revision>110</cp:revision>
  <dcterms:created xsi:type="dcterms:W3CDTF">2010-11-15T09:49:54Z</dcterms:created>
  <dcterms:modified xsi:type="dcterms:W3CDTF">2017-10-21T06:26:38Z</dcterms:modified>
</cp:coreProperties>
</file>